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6583680" y="457200"/>
            <a:ext cx="3657600" cy="457200"/>
          </a:xfrm>
          <a:prstGeom prst="rect">
            <a:avLst/>
          </a:prstGeom>
          <a:noFill/>
        </p:spPr>
        <p:txBody>
          <a:bodyPr wrap="none" tIns="0" bIns="0" lIns="0" rIns="0"/>
          <a:lstStyle/>
          <a:p>
            <a:pPr algn="r">
              <a:defRPr b="0" sz="3200">
                <a:solidFill>
                  <a:srgbClr val="425369"/>
                </a:solidFill>
                <a:latin typeface="Avenir Next"/>
              </a:defRPr>
            </a:pPr>
            <a:r>
              <a:rPr/>
              <a:t>EHLKE 2</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prioritised and finalized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Finalise and implement standardised templates, tools, processes, and training (collateral) to ensure consistent </a:t>
            </a:r>
          </a:p>
          <a:p>
            <a:pPr algn="l">
              <a:defRPr b="0" sz="950">
                <a:solidFill>
                  <a:srgbClr val="425369"/>
                </a:solidFill>
                <a:latin typeface="Avenir Next"/>
              </a:defRPr>
            </a:pPr>
            <a:r>
              <a:rPr/>
              <a:t>implementation of processes lead by the Impact Management Capability. (This can be prioritised once initial </a:t>
            </a:r>
          </a:p>
          <a:p>
            <a:pPr algn="l">
              <a:defRPr b="0" sz="950">
                <a:solidFill>
                  <a:srgbClr val="425369"/>
                </a:solidFill>
                <a:latin typeface="Avenir Next"/>
              </a:defRPr>
            </a:pPr>
            <a:r>
              <a:rPr/>
              <a:t>capability design is in place and the capability is established, with a workplan and prioritization of collateral to </a:t>
            </a:r>
          </a:p>
          <a:p>
            <a:pPr algn="l">
              <a:defRPr b="0" sz="950">
                <a:solidFill>
                  <a:srgbClr val="425369"/>
                </a:solidFill>
                <a:latin typeface="Avenir Next"/>
              </a:defRPr>
            </a:pPr>
            <a:r>
              <a:rPr/>
              <a:t>develop).​ If recruitment to fulfil the team composition requirements is slow and / a lower job level is required on </a:t>
            </a:r>
          </a:p>
          <a:p>
            <a:pPr algn="l">
              <a:defRPr b="0" sz="950">
                <a:solidFill>
                  <a:srgbClr val="425369"/>
                </a:solidFill>
                <a:latin typeface="Avenir Next"/>
              </a:defRPr>
            </a:pPr>
            <a:r>
              <a:rPr/>
              <a:t>a permanent basis, there will be a lag on the development of consistent collateral and training coming from the </a:t>
            </a:r>
          </a:p>
          <a:p>
            <a:pPr algn="l">
              <a:defRPr b="0" sz="950">
                <a:solidFill>
                  <a:srgbClr val="425369"/>
                </a:solidFill>
                <a:latin typeface="Avenir Next"/>
              </a:defRPr>
            </a:pPr>
            <a:r>
              <a:rPr/>
              <a:t>Impact Management Capability. This will have a knock-on effect on implementation of impact measurement. ​A </a:t>
            </a:r>
          </a:p>
          <a:p>
            <a:pPr algn="l">
              <a:defRPr b="0" sz="950">
                <a:solidFill>
                  <a:srgbClr val="425369"/>
                </a:solidFill>
                <a:latin typeface="Avenir Next"/>
              </a:defRPr>
            </a:pPr>
            <a:r>
              <a:rPr/>
              <a:t>partner could assist initially to finalize specific standardised collateral (templates, tools, processes and training) </a:t>
            </a:r>
          </a:p>
          <a:p>
            <a:pPr algn="l">
              <a:defRPr b="0" sz="950">
                <a:solidFill>
                  <a:srgbClr val="425369"/>
                </a:solidFill>
                <a:latin typeface="Avenir Next"/>
              </a:defRPr>
            </a:pPr>
            <a:r>
              <a:rPr/>
              <a:t>to equip teams within the organization. In line with stated objectives, talent within the Impact Management </a:t>
            </a:r>
          </a:p>
          <a:p>
            <a:pPr algn="l">
              <a:defRPr b="0" sz="950">
                <a:solidFill>
                  <a:srgbClr val="425369"/>
                </a:solidFill>
                <a:latin typeface="Avenir Next"/>
              </a:defRPr>
            </a:pPr>
            <a:r>
              <a:rPr/>
              <a:t>Capability would also need to develop capacity to maintain and improve this over time and serve the growth and </a:t>
            </a:r>
          </a:p>
          <a:p>
            <a:pPr algn="l">
              <a:defRPr b="0" sz="950">
                <a:solidFill>
                  <a:srgbClr val="425369"/>
                </a:solidFill>
                <a:latin typeface="Avenir Next"/>
              </a:defRPr>
            </a:pPr>
            <a:r>
              <a:rPr/>
              <a:t>needs (consideration for developing 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Review and refine the capability design process to develop the capability by unpacking: the ‘job-to-be-done’ by the Impact </a:t>
            </a:r>
          </a:p>
          <a:p>
            <a:pPr algn="l">
              <a:defRPr b="0" sz="950">
                <a:solidFill>
                  <a:srgbClr val="425369"/>
                </a:solidFill>
                <a:latin typeface="Avenir Next"/>
              </a:defRPr>
            </a:pPr>
            <a:r>
              <a:rPr/>
              <a:t>Management Capability; defining the capability model (including the Impact Management sub-capabilities needed); define </a:t>
            </a:r>
          </a:p>
          <a:p>
            <a:pPr algn="l">
              <a:defRPr b="0" sz="950">
                <a:solidFill>
                  <a:srgbClr val="425369"/>
                </a:solidFill>
                <a:latin typeface="Avenir Next"/>
              </a:defRPr>
            </a:pPr>
            <a:r>
              <a:rPr/>
              <a:t>the boundaries of the Impact Management Capability (what it does do and what it doesn’t do); identify and define the </a:t>
            </a:r>
          </a:p>
          <a:p>
            <a:pPr algn="l">
              <a:defRPr b="0" sz="950">
                <a:solidFill>
                  <a:srgbClr val="425369"/>
                </a:solidFill>
                <a:latin typeface="Avenir Next"/>
              </a:defRPr>
            </a:pPr>
            <a:r>
              <a:rPr/>
              <a:t>high-level processes this capability will need to lead in order to fulfil the purpose and stakeholder needs; determine the </a:t>
            </a:r>
          </a:p>
          <a:p>
            <a:pPr algn="l">
              <a:defRPr b="0" sz="950">
                <a:solidFill>
                  <a:srgbClr val="425369"/>
                </a:solidFill>
                <a:latin typeface="Avenir Next"/>
              </a:defRPr>
            </a:pPr>
            <a:r>
              <a:rPr/>
              <a:t>responsibility assignment framework PACE . See example of PACE application. ​Develop more detailed processes once the </a:t>
            </a:r>
          </a:p>
          <a:p>
            <a:pPr algn="l">
              <a:defRPr b="0" sz="950">
                <a:solidFill>
                  <a:srgbClr val="425369"/>
                </a:solidFill>
                <a:latin typeface="Avenir Next"/>
              </a:defRPr>
            </a:pPr>
            <a:r>
              <a:rPr/>
              <a:t>team is in place. The capability design process above will assist to inform the development of role profiles (based on PACE); </a:t>
            </a:r>
          </a:p>
          <a:p>
            <a:pPr algn="l">
              <a:defRPr b="0" sz="950">
                <a:solidFill>
                  <a:srgbClr val="425369"/>
                </a:solidFill>
                <a:latin typeface="Avenir Next"/>
              </a:defRPr>
            </a:pPr>
            <a:r>
              <a:rPr/>
              <a:t>and workplans.​ An option could be to work with a partner to initially develop the processes that will guide the Impact </a:t>
            </a:r>
          </a:p>
          <a:p>
            <a:pPr algn="l">
              <a:defRPr b="0" sz="950">
                <a:solidFill>
                  <a:srgbClr val="425369"/>
                </a:solidFill>
                <a:latin typeface="Avenir Next"/>
              </a:defRPr>
            </a:pPr>
            <a:r>
              <a:rPr/>
              <a:t>Management Capability team. Socialise the responsibility assignment framework and processes across all levels of the </a:t>
            </a:r>
          </a:p>
          <a:p>
            <a:pPr algn="l">
              <a:defRPr b="0" sz="950">
                <a:solidFill>
                  <a:srgbClr val="425369"/>
                </a:solidFill>
                <a:latin typeface="Avenir Next"/>
              </a:defRPr>
            </a:pPr>
            <a:r>
              <a:rPr/>
              <a:t>organziation to ensure it is understood and can support effective work across capabilities and consistent execution of </a:t>
            </a:r>
          </a:p>
          <a:p>
            <a:pPr algn="l">
              <a:defRPr b="0" sz="950">
                <a:solidFill>
                  <a:srgbClr val="425369"/>
                </a:solidFill>
                <a:latin typeface="Avenir Next"/>
              </a:defRPr>
            </a:pPr>
            <a:r>
              <a:rPr/>
              <a:t>processes.​ Plan for a retrospective review of processes and PACE, ensure actions for refinement based on lessons learnt </a:t>
            </a:r>
          </a:p>
          <a:p>
            <a:pPr algn="l">
              <a:defRPr b="0" sz="950">
                <a:solidFill>
                  <a:srgbClr val="425369"/>
                </a:solidFill>
                <a:latin typeface="Avenir Next"/>
              </a:defRPr>
            </a:pPr>
            <a:r>
              <a:rPr/>
              <a:t>are planned for.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Review and refine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Define ethical considerations and standards for data collection </a:t>
            </a:r>
          </a:p>
          <a:p>
            <a:pPr algn="l">
              <a:defRPr b="0" sz="950">
                <a:solidFill>
                  <a:srgbClr val="425369"/>
                </a:solidFill>
                <a:latin typeface="Avenir Next"/>
              </a:defRPr>
            </a:pPr>
            <a:r>
              <a:rPr/>
              <a:t>considering issues of consent, respect and care for protection and use of personal information. These may be governed by </a:t>
            </a:r>
          </a:p>
          <a:p>
            <a:pPr algn="l">
              <a:defRPr b="0" sz="950">
                <a:solidFill>
                  <a:srgbClr val="425369"/>
                </a:solidFill>
                <a:latin typeface="Avenir Next"/>
              </a:defRPr>
            </a:pPr>
            <a:r>
              <a:rPr/>
              <a:t>social norms and expectations, but in some cases may have legal implications and may require policies and protocols to </a:t>
            </a:r>
          </a:p>
          <a:p>
            <a:pPr algn="l">
              <a:defRPr b="0" sz="950">
                <a:solidFill>
                  <a:srgbClr val="425369"/>
                </a:solidFill>
                <a:latin typeface="Avenir Next"/>
              </a:defRPr>
            </a:pPr>
            <a:r>
              <a:rPr/>
              <a:t>support (e.g. considerations and implications of working with children and also collecting data indirectly).</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Review and refine the impact data architecture – the models, rules, and policies that will govern how impact data is captured, </a:t>
            </a:r>
          </a:p>
          <a:p>
            <a:pPr algn="l">
              <a:defRPr b="0" sz="950">
                <a:solidFill>
                  <a:srgbClr val="425369"/>
                </a:solidFill>
                <a:latin typeface="Avenir Next"/>
              </a:defRPr>
            </a:pPr>
            <a:r>
              <a:rPr/>
              <a:t>processed and stored. ​Review and refine data quality and minimum standards to ensure results are an accurate reflection of </a:t>
            </a:r>
          </a:p>
          <a:p>
            <a:pPr algn="l">
              <a:defRPr b="0" sz="950">
                <a:solidFill>
                  <a:srgbClr val="425369"/>
                </a:solidFill>
                <a:latin typeface="Avenir Next"/>
              </a:defRPr>
            </a:pPr>
            <a:r>
              <a:rPr/>
              <a:t>what has occurred. Socialise data architecture, quality standards and processes across all levels of the organization and data </a:t>
            </a:r>
          </a:p>
          <a:p>
            <a:pPr algn="l">
              <a:defRPr b="0" sz="950">
                <a:solidFill>
                  <a:srgbClr val="425369"/>
                </a:solidFill>
                <a:latin typeface="Avenir Next"/>
              </a:defRPr>
            </a:pPr>
            <a:r>
              <a:rPr/>
              <a:t>contributors to ensure widely understood and executed accordingly maintain data governance and quality assurance.</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well-defined indicators that are consistent (build time series data to track and understand performance over time), </a:t>
            </a:r>
          </a:p>
          <a:p>
            <a:pPr algn="l">
              <a:defRPr b="0" sz="950">
                <a:solidFill>
                  <a:srgbClr val="425369"/>
                </a:solidFill>
                <a:latin typeface="Avenir Next"/>
              </a:defRPr>
            </a:pPr>
            <a:r>
              <a:rPr/>
              <a:t>and clearly stated with specific parameters within the Impact Measurement Framework (IMF)  – for each level of the Theory </a:t>
            </a:r>
          </a:p>
          <a:p>
            <a:pPr algn="l">
              <a:defRPr b="0" sz="950">
                <a:solidFill>
                  <a:srgbClr val="425369"/>
                </a:solidFill>
                <a:latin typeface="Avenir Next"/>
              </a:defRPr>
            </a:pPr>
            <a:r>
              <a:rPr/>
              <a:t>of Change. See the example Impact Measurement framework overview to guide the type of information typically included </a:t>
            </a:r>
          </a:p>
          <a:p>
            <a:pPr algn="l">
              <a:defRPr b="0" sz="950">
                <a:solidFill>
                  <a:srgbClr val="425369"/>
                </a:solidFill>
                <a:latin typeface="Avenir Next"/>
              </a:defRPr>
            </a:pPr>
            <a:r>
              <a:rPr/>
              <a:t>in the Impact Measurement Framework. ​Develop the Impact Measurement Framework in line with frameworks such as the </a:t>
            </a:r>
          </a:p>
          <a:p>
            <a:pPr algn="l">
              <a:defRPr b="0" sz="950">
                <a:solidFill>
                  <a:srgbClr val="425369"/>
                </a:solidFill>
                <a:latin typeface="Avenir Next"/>
              </a:defRPr>
            </a:pPr>
            <a:r>
              <a:rPr/>
              <a:t>Common Approach and Bond Evidence Checklist to ensure minimum standards for designing measurement efforts and </a:t>
            </a:r>
          </a:p>
          <a:p>
            <a:pPr algn="l">
              <a:defRPr b="0" sz="950">
                <a:solidFill>
                  <a:srgbClr val="425369"/>
                </a:solidFill>
                <a:latin typeface="Avenir Next"/>
              </a:defRPr>
            </a:pPr>
            <a:r>
              <a:rPr/>
              <a:t>evidence. ​Identify where standardised indicators and metrics that have been recognised and / been through a vetting / public </a:t>
            </a:r>
          </a:p>
          <a:p>
            <a:pPr algn="l">
              <a:defRPr b="0" sz="950">
                <a:solidFill>
                  <a:srgbClr val="425369"/>
                </a:solidFill>
                <a:latin typeface="Avenir Next"/>
              </a:defRPr>
            </a:pPr>
            <a:r>
              <a:rPr/>
              <a:t>comment and consensus-building process can be leveraged in context for comparative / benchmarking purposes. </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Develop regular evaluation processes and evaluative thinking practice within the initiative. Develop key evaluation questions </a:t>
            </a:r>
          </a:p>
          <a:p>
            <a:pPr algn="l">
              <a:defRPr b="0" sz="950">
                <a:solidFill>
                  <a:srgbClr val="425369"/>
                </a:solidFill>
                <a:latin typeface="Avenir Next"/>
              </a:defRPr>
            </a:pPr>
            <a:r>
              <a:rPr/>
              <a:t>that can be embedded into reflective processes and applied to monitoring data resulting from execution of the Impact </a:t>
            </a:r>
          </a:p>
          <a:p>
            <a:pPr algn="l">
              <a:defRPr b="0" sz="950">
                <a:solidFill>
                  <a:srgbClr val="425369"/>
                </a:solidFill>
                <a:latin typeface="Avenir Next"/>
              </a:defRPr>
            </a:pPr>
            <a:r>
              <a:rPr/>
              <a:t>Measurement Framework. Consider existing, recognised frameworks that can be leveraged to adopt evaluation questions </a:t>
            </a:r>
          </a:p>
          <a:p>
            <a:pPr algn="l">
              <a:defRPr b="0" sz="950">
                <a:solidFill>
                  <a:srgbClr val="425369"/>
                </a:solidFill>
                <a:latin typeface="Avenir Next"/>
              </a:defRPr>
            </a:pPr>
            <a:r>
              <a:rPr/>
              <a:t>into reflective practice and organizational learning.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Review and refine the research strategy (the ‘job-to-be-done’ for research) as a sub-capability and what is required  to meet </a:t>
            </a:r>
          </a:p>
          <a:p>
            <a:pPr algn="l">
              <a:defRPr b="0" sz="950">
                <a:solidFill>
                  <a:srgbClr val="425369"/>
                </a:solidFill>
                <a:latin typeface="Avenir Next"/>
              </a:defRPr>
            </a:pPr>
            <a:r>
              <a:rPr/>
              <a:t>the objectives of the Impact Strategy, stakeholder needs, as well as prospective investor needs to build trust and confidence, </a:t>
            </a:r>
          </a:p>
          <a:p>
            <a:pPr algn="l">
              <a:defRPr b="0" sz="950">
                <a:solidFill>
                  <a:srgbClr val="425369"/>
                </a:solidFill>
                <a:latin typeface="Avenir Next"/>
              </a:defRPr>
            </a:pPr>
            <a:r>
              <a:rPr/>
              <a:t>and it turn, mobilise resources. Defining the level of research required will assist to determine the level of internal capability </a:t>
            </a:r>
          </a:p>
          <a:p>
            <a:pPr algn="l">
              <a:defRPr b="0" sz="950">
                <a:solidFill>
                  <a:srgbClr val="425369"/>
                </a:solidFill>
                <a:latin typeface="Avenir Next"/>
              </a:defRPr>
            </a:pPr>
            <a:r>
              <a:rPr/>
              <a:t>required, also consider research partnerships as a way to fulfil research requirements without scaling internal capacity. Develop </a:t>
            </a:r>
          </a:p>
          <a:p>
            <a:pPr algn="l">
              <a:defRPr b="0" sz="950">
                <a:solidFill>
                  <a:srgbClr val="425369"/>
                </a:solidFill>
                <a:latin typeface="Avenir Next"/>
              </a:defRPr>
            </a:pPr>
            <a:r>
              <a:rPr/>
              <a:t>secondary sources of research information that are relevant for the context and environment and can be used to inform program </a:t>
            </a:r>
          </a:p>
          <a:p>
            <a:pPr algn="l">
              <a:defRPr b="0" sz="950">
                <a:solidFill>
                  <a:srgbClr val="425369"/>
                </a:solidFill>
                <a:latin typeface="Avenir Next"/>
              </a:defRPr>
            </a:pPr>
            <a:r>
              <a:rPr/>
              <a:t>design.​​ Develop a library and / schedule of preferred secondary research sources (including research conducted by partners that </a:t>
            </a:r>
          </a:p>
          <a:p>
            <a:pPr algn="l">
              <a:defRPr b="0" sz="950">
                <a:solidFill>
                  <a:srgbClr val="425369"/>
                </a:solidFill>
                <a:latin typeface="Avenir Next"/>
              </a:defRPr>
            </a:pPr>
            <a:r>
              <a:rPr/>
              <a:t>can be leveraged).​</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reporting framework to guide consistent reporting across the organization, that will proactively </a:t>
            </a:r>
          </a:p>
          <a:p>
            <a:pPr algn="l">
              <a:defRPr b="0" sz="950">
                <a:solidFill>
                  <a:srgbClr val="425369"/>
                </a:solidFill>
                <a:latin typeface="Avenir Next"/>
              </a:defRPr>
            </a:pPr>
            <a:r>
              <a:rPr/>
              <a:t>meet stakeholder needs, is aligned to Impact Strategy and meeting regulatory and other requirements.</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Research and identify relevant technology (tools and / applications) that can be used consistently across the organisation.</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EHLKE 2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4023360" y="1115568"/>
            <a:ext cx="6400800" cy="457200"/>
          </a:xfrm>
          <a:prstGeom prst="rect">
            <a:avLst/>
          </a:prstGeom>
          <a:noFill/>
        </p:spPr>
        <p:txBody>
          <a:bodyPr wrap="none" tIns="0" bIns="0" lIns="0" rIns="0"/>
          <a:lstStyle/>
          <a:p>
            <a:pPr algn="l">
              <a:defRPr b="0" sz="950">
                <a:solidFill>
                  <a:srgbClr val="425369"/>
                </a:solidFill>
                <a:latin typeface="Avenir Next"/>
              </a:defRPr>
            </a:pPr>
            <a:r>
              <a:rPr/>
              <a:t>Technology.</a:t>
            </a:r>
          </a:p>
        </p:txBody>
      </p:sp>
      <p:sp>
        <p:nvSpPr>
          <p:cNvPr id="12" name="TextBox 11"/>
          <p:cNvSpPr txBox="1"/>
          <p:nvPr/>
        </p:nvSpPr>
        <p:spPr>
          <a:xfrm>
            <a:off x="640080" y="1216152"/>
            <a:ext cx="6400800" cy="457200"/>
          </a:xfrm>
          <a:prstGeom prst="rect">
            <a:avLst/>
          </a:prstGeom>
          <a:noFill/>
        </p:spPr>
        <p:txBody>
          <a:bodyPr wrap="none" tIns="0" bIns="0" lIns="0" rIns="0"/>
          <a:lstStyle/>
          <a:p>
            <a:pPr algn="l">
              <a:defRPr b="0" sz="9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1828800" y="1554480"/>
            <a:ext cx="6400800" cy="914400"/>
          </a:xfrm>
          <a:prstGeom prst="rect">
            <a:avLst/>
          </a:prstGeom>
          <a:noFill/>
        </p:spPr>
        <p:txBody>
          <a:bodyPr wrap="none" tIns="0" bIns="0" lIns="0" rIns="0"/>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1828800" y="2011680"/>
            <a:ext cx="6400800" cy="914400"/>
          </a:xfrm>
          <a:prstGeom prst="rect">
            <a:avLst/>
          </a:prstGeom>
          <a:noFill/>
        </p:spPr>
        <p:txBody>
          <a:bodyPr wrap="none" tIns="0" bIns="0" lIns="0" rIns="0"/>
          <a:lstStyle/>
          <a:p>
            <a:pPr algn="l">
              <a:defRPr b="0" sz="950">
                <a:solidFill>
                  <a:srgbClr val="425369"/>
                </a:solidFill>
                <a:latin typeface="Avenir Next"/>
              </a:defRPr>
            </a:pPr>
            <a:r>
              <a:rPr/>
              <a:t>Engage with broader stakeholders to gain consensus on fit-for-purpose tools and methods to support execution of your measurement </a:t>
            </a:r>
          </a:p>
          <a:p>
            <a:pPr algn="l">
              <a:defRPr b="0" sz="950">
                <a:solidFill>
                  <a:srgbClr val="425369"/>
                </a:solidFill>
                <a:latin typeface="Avenir Next"/>
              </a:defRPr>
            </a:pPr>
            <a:r>
              <a:rPr/>
              <a:t>framework and evaluation approach.</a:t>
            </a:r>
          </a:p>
        </p:txBody>
      </p:sp>
      <p:sp>
        <p:nvSpPr>
          <p:cNvPr id="16" name="TextBox 15"/>
          <p:cNvSpPr txBox="1"/>
          <p:nvPr/>
        </p:nvSpPr>
        <p:spPr>
          <a:xfrm>
            <a:off x="1828800" y="2468880"/>
            <a:ext cx="6400800" cy="914400"/>
          </a:xfrm>
          <a:prstGeom prst="rect">
            <a:avLst/>
          </a:prstGeom>
          <a:noFill/>
        </p:spPr>
        <p:txBody>
          <a:bodyPr wrap="none" tIns="0" bIns="0" lIns="0" rIns="0"/>
          <a:lstStyle/>
          <a:p>
            <a:pPr algn="l">
              <a:defRPr b="0" sz="950">
                <a:solidFill>
                  <a:srgbClr val="425369"/>
                </a:solidFill>
                <a:latin typeface="Avenir Next"/>
              </a:defRPr>
            </a:pPr>
            <a:r>
              <a:rPr/>
              <a:t>Define minimum standards and processes to support data quality management and access in line with user requirements.</a:t>
            </a:r>
          </a:p>
        </p:txBody>
      </p:sp>
      <p:sp>
        <p:nvSpPr>
          <p:cNvPr id="17" name="TextBox 16"/>
          <p:cNvSpPr txBox="1"/>
          <p:nvPr/>
        </p:nvSpPr>
        <p:spPr>
          <a:xfrm>
            <a:off x="1828800" y="2926080"/>
            <a:ext cx="6400800" cy="914400"/>
          </a:xfrm>
          <a:prstGeom prst="rect">
            <a:avLst/>
          </a:prstGeom>
          <a:noFill/>
        </p:spPr>
        <p:txBody>
          <a:bodyPr wrap="none" tIns="0" bIns="0" lIns="0" rIns="0"/>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1828800" y="3383280"/>
            <a:ext cx="6400800" cy="914400"/>
          </a:xfrm>
          <a:prstGeom prst="rect">
            <a:avLst/>
          </a:prstGeom>
          <a:noFill/>
        </p:spPr>
        <p:txBody>
          <a:bodyPr wrap="none" tIns="0" bIns="0" lIns="0" rIns="0"/>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1828800" y="3840480"/>
            <a:ext cx="6400800" cy="914400"/>
          </a:xfrm>
          <a:prstGeom prst="rect">
            <a:avLst/>
          </a:prstGeom>
          <a:noFill/>
        </p:spPr>
        <p:txBody>
          <a:bodyPr wrap="none" tIns="0" bIns="0" lIns="0" rIns="0"/>
          <a:lstStyle/>
          <a:p>
            <a:pPr algn="l">
              <a:defRPr b="0" sz="950">
                <a:solidFill>
                  <a:srgbClr val="425369"/>
                </a:solidFill>
                <a:latin typeface="Avenir Next"/>
              </a:defRPr>
            </a:pPr>
            <a:r>
              <a:rPr/>
              <a:t>Adopt and implement reporting framework and standards to guide consistent reporting across the organisation. </a:t>
            </a:r>
          </a:p>
        </p:txBody>
      </p:sp>
      <p:sp>
        <p:nvSpPr>
          <p:cNvPr id="20" name="TextBox 19"/>
          <p:cNvSpPr txBox="1"/>
          <p:nvPr/>
        </p:nvSpPr>
        <p:spPr>
          <a:xfrm>
            <a:off x="1828800" y="4297680"/>
            <a:ext cx="6400800" cy="914400"/>
          </a:xfrm>
          <a:prstGeom prst="rect">
            <a:avLst/>
          </a:prstGeom>
          <a:noFill/>
        </p:spPr>
        <p:txBody>
          <a:bodyPr wrap="none" tIns="0" bIns="0" lIns="0" rIns="0"/>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